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58" r:id="rId4"/>
    <p:sldId id="260" r:id="rId5"/>
  </p:sldIdLst>
  <p:sldSz cx="100584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573833-3BE8-4086-92E4-871A84F5C236}" v="2" dt="2025-01-31T18:29:43.2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0" d="100"/>
          <a:sy n="50" d="100"/>
        </p:scale>
        <p:origin x="15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son, Robin L." userId="90444f3d-13ef-45a6-94eb-b2f629545ed3" providerId="ADAL" clId="{B6573833-3BE8-4086-92E4-871A84F5C236}"/>
    <pc:docChg chg="undo custSel addSld modSld sldOrd">
      <pc:chgData name="Musson, Robin L." userId="90444f3d-13ef-45a6-94eb-b2f629545ed3" providerId="ADAL" clId="{B6573833-3BE8-4086-92E4-871A84F5C236}" dt="2025-02-05T15:53:03.067" v="3094" actId="13926"/>
      <pc:docMkLst>
        <pc:docMk/>
      </pc:docMkLst>
      <pc:sldChg chg="modSp mod">
        <pc:chgData name="Musson, Robin L." userId="90444f3d-13ef-45a6-94eb-b2f629545ed3" providerId="ADAL" clId="{B6573833-3BE8-4086-92E4-871A84F5C236}" dt="2025-02-04T14:58:41.126" v="1354" actId="20577"/>
        <pc:sldMkLst>
          <pc:docMk/>
          <pc:sldMk cId="1026300113" sldId="257"/>
        </pc:sldMkLst>
        <pc:graphicFrameChg chg="modGraphic">
          <ac:chgData name="Musson, Robin L." userId="90444f3d-13ef-45a6-94eb-b2f629545ed3" providerId="ADAL" clId="{B6573833-3BE8-4086-92E4-871A84F5C236}" dt="2025-02-04T14:58:41.126" v="1354" actId="20577"/>
          <ac:graphicFrameMkLst>
            <pc:docMk/>
            <pc:sldMk cId="1026300113" sldId="257"/>
            <ac:graphicFrameMk id="4" creationId="{F92C1A2A-9100-6C1C-775C-90E848879C1C}"/>
          </ac:graphicFrameMkLst>
        </pc:graphicFrameChg>
      </pc:sldChg>
      <pc:sldChg chg="modSp mod">
        <pc:chgData name="Musson, Robin L." userId="90444f3d-13ef-45a6-94eb-b2f629545ed3" providerId="ADAL" clId="{B6573833-3BE8-4086-92E4-871A84F5C236}" dt="2025-02-04T15:06:35.968" v="1368" actId="1076"/>
        <pc:sldMkLst>
          <pc:docMk/>
          <pc:sldMk cId="3083473073" sldId="258"/>
        </pc:sldMkLst>
        <pc:graphicFrameChg chg="mod modGraphic">
          <ac:chgData name="Musson, Robin L." userId="90444f3d-13ef-45a6-94eb-b2f629545ed3" providerId="ADAL" clId="{B6573833-3BE8-4086-92E4-871A84F5C236}" dt="2025-02-04T15:06:35.968" v="1368" actId="1076"/>
          <ac:graphicFrameMkLst>
            <pc:docMk/>
            <pc:sldMk cId="3083473073" sldId="258"/>
            <ac:graphicFrameMk id="4" creationId="{F92C1A2A-9100-6C1C-775C-90E848879C1C}"/>
          </ac:graphicFrameMkLst>
        </pc:graphicFrameChg>
      </pc:sldChg>
      <pc:sldChg chg="addSp delSp modSp mod ord">
        <pc:chgData name="Musson, Robin L." userId="90444f3d-13ef-45a6-94eb-b2f629545ed3" providerId="ADAL" clId="{B6573833-3BE8-4086-92E4-871A84F5C236}" dt="2025-02-04T15:45:25.908" v="1656" actId="20577"/>
        <pc:sldMkLst>
          <pc:docMk/>
          <pc:sldMk cId="2794546190" sldId="259"/>
        </pc:sldMkLst>
        <pc:spChg chg="mod">
          <ac:chgData name="Musson, Robin L." userId="90444f3d-13ef-45a6-94eb-b2f629545ed3" providerId="ADAL" clId="{B6573833-3BE8-4086-92E4-871A84F5C236}" dt="2025-01-31T17:25:00.071" v="304" actId="2711"/>
          <ac:spMkLst>
            <pc:docMk/>
            <pc:sldMk cId="2794546190" sldId="259"/>
            <ac:spMk id="2" creationId="{7EE62C6B-FCBF-3DFD-5D8B-70BC9D565998}"/>
          </ac:spMkLst>
        </pc:spChg>
        <pc:spChg chg="mod">
          <ac:chgData name="Musson, Robin L." userId="90444f3d-13ef-45a6-94eb-b2f629545ed3" providerId="ADAL" clId="{B6573833-3BE8-4086-92E4-871A84F5C236}" dt="2025-01-31T18:27:16.674" v="1108" actId="20577"/>
          <ac:spMkLst>
            <pc:docMk/>
            <pc:sldMk cId="2794546190" sldId="259"/>
            <ac:spMk id="5" creationId="{D6660A12-F791-96C3-2E33-1BF2E3C679B5}"/>
          </ac:spMkLst>
        </pc:spChg>
        <pc:spChg chg="add mod">
          <ac:chgData name="Musson, Robin L." userId="90444f3d-13ef-45a6-94eb-b2f629545ed3" providerId="ADAL" clId="{B6573833-3BE8-4086-92E4-871A84F5C236}" dt="2025-02-04T15:45:25.908" v="1656" actId="20577"/>
          <ac:spMkLst>
            <pc:docMk/>
            <pc:sldMk cId="2794546190" sldId="259"/>
            <ac:spMk id="6" creationId="{7A092829-1536-09A1-8D96-509ADB25696E}"/>
          </ac:spMkLst>
        </pc:spChg>
      </pc:sldChg>
      <pc:sldChg chg="modSp new mod">
        <pc:chgData name="Musson, Robin L." userId="90444f3d-13ef-45a6-94eb-b2f629545ed3" providerId="ADAL" clId="{B6573833-3BE8-4086-92E4-871A84F5C236}" dt="2025-02-05T15:53:03.067" v="3094" actId="13926"/>
        <pc:sldMkLst>
          <pc:docMk/>
          <pc:sldMk cId="3594293293" sldId="260"/>
        </pc:sldMkLst>
        <pc:spChg chg="mod">
          <ac:chgData name="Musson, Robin L." userId="90444f3d-13ef-45a6-94eb-b2f629545ed3" providerId="ADAL" clId="{B6573833-3BE8-4086-92E4-871A84F5C236}" dt="2025-02-04T15:25:44.287" v="1397" actId="255"/>
          <ac:spMkLst>
            <pc:docMk/>
            <pc:sldMk cId="3594293293" sldId="260"/>
            <ac:spMk id="2" creationId="{1D4E31DC-71E4-08A3-5211-C42405793CB3}"/>
          </ac:spMkLst>
        </pc:spChg>
        <pc:spChg chg="mod">
          <ac:chgData name="Musson, Robin L." userId="90444f3d-13ef-45a6-94eb-b2f629545ed3" providerId="ADAL" clId="{B6573833-3BE8-4086-92E4-871A84F5C236}" dt="2025-02-05T15:53:03.067" v="3094" actId="13926"/>
          <ac:spMkLst>
            <pc:docMk/>
            <pc:sldMk cId="3594293293" sldId="260"/>
            <ac:spMk id="3" creationId="{40719FD3-1268-9C41-A65D-FC53468C45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78A7F9-F21D-4B48-B2FC-483987950BEA}"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360767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78A7F9-F21D-4B48-B2FC-483987950BEA}"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202886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78A7F9-F21D-4B48-B2FC-483987950BEA}"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1384550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78A7F9-F21D-4B48-B2FC-483987950BEA}"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1526238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tint val="82000"/>
                  </a:schemeClr>
                </a:solidFill>
              </a:defRPr>
            </a:lvl1pPr>
            <a:lvl2pPr marL="502920" indent="0">
              <a:buNone/>
              <a:defRPr sz="2200">
                <a:solidFill>
                  <a:schemeClr val="tx1">
                    <a:tint val="82000"/>
                  </a:schemeClr>
                </a:solidFill>
              </a:defRPr>
            </a:lvl2pPr>
            <a:lvl3pPr marL="1005840" indent="0">
              <a:buNone/>
              <a:defRPr sz="1980">
                <a:solidFill>
                  <a:schemeClr val="tx1">
                    <a:tint val="82000"/>
                  </a:schemeClr>
                </a:solidFill>
              </a:defRPr>
            </a:lvl3pPr>
            <a:lvl4pPr marL="1508760" indent="0">
              <a:buNone/>
              <a:defRPr sz="1760">
                <a:solidFill>
                  <a:schemeClr val="tx1">
                    <a:tint val="82000"/>
                  </a:schemeClr>
                </a:solidFill>
              </a:defRPr>
            </a:lvl4pPr>
            <a:lvl5pPr marL="2011680" indent="0">
              <a:buNone/>
              <a:defRPr sz="1760">
                <a:solidFill>
                  <a:schemeClr val="tx1">
                    <a:tint val="82000"/>
                  </a:schemeClr>
                </a:solidFill>
              </a:defRPr>
            </a:lvl5pPr>
            <a:lvl6pPr marL="2514600" indent="0">
              <a:buNone/>
              <a:defRPr sz="1760">
                <a:solidFill>
                  <a:schemeClr val="tx1">
                    <a:tint val="82000"/>
                  </a:schemeClr>
                </a:solidFill>
              </a:defRPr>
            </a:lvl6pPr>
            <a:lvl7pPr marL="3017520" indent="0">
              <a:buNone/>
              <a:defRPr sz="1760">
                <a:solidFill>
                  <a:schemeClr val="tx1">
                    <a:tint val="82000"/>
                  </a:schemeClr>
                </a:solidFill>
              </a:defRPr>
            </a:lvl7pPr>
            <a:lvl8pPr marL="3520440" indent="0">
              <a:buNone/>
              <a:defRPr sz="1760">
                <a:solidFill>
                  <a:schemeClr val="tx1">
                    <a:tint val="82000"/>
                  </a:schemeClr>
                </a:solidFill>
              </a:defRPr>
            </a:lvl8pPr>
            <a:lvl9pPr marL="4023360" indent="0">
              <a:buNone/>
              <a:defRPr sz="17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78A7F9-F21D-4B48-B2FC-483987950BEA}"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102950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78A7F9-F21D-4B48-B2FC-483987950BEA}"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1760174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78A7F9-F21D-4B48-B2FC-483987950BEA}" type="datetimeFigureOut">
              <a:rPr lang="en-US" smtClean="0"/>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1647370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78A7F9-F21D-4B48-B2FC-483987950BEA}" type="datetimeFigureOut">
              <a:rPr lang="en-US" smtClean="0"/>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280165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8A7F9-F21D-4B48-B2FC-483987950BEA}" type="datetimeFigureOut">
              <a:rPr lang="en-US" smtClean="0"/>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280121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2F78A7F9-F21D-4B48-B2FC-483987950BEA}"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290585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2F78A7F9-F21D-4B48-B2FC-483987950BEA}"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C108C8-869C-4ED4-9799-F0916730001E}" type="slidenum">
              <a:rPr lang="en-US" smtClean="0"/>
              <a:t>‹#›</a:t>
            </a:fld>
            <a:endParaRPr lang="en-US"/>
          </a:p>
        </p:txBody>
      </p:sp>
    </p:spTree>
    <p:extLst>
      <p:ext uri="{BB962C8B-B14F-4D97-AF65-F5344CB8AC3E}">
        <p14:creationId xmlns:p14="http://schemas.microsoft.com/office/powerpoint/2010/main" val="14727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82000"/>
                  </a:schemeClr>
                </a:solidFill>
              </a:defRPr>
            </a:lvl1pPr>
          </a:lstStyle>
          <a:p>
            <a:fld id="{2F78A7F9-F21D-4B48-B2FC-483987950BEA}" type="datetimeFigureOut">
              <a:rPr lang="en-US" smtClean="0"/>
              <a:t>2/5/2025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82000"/>
                  </a:schemeClr>
                </a:solidFill>
              </a:defRPr>
            </a:lvl1pPr>
          </a:lstStyle>
          <a:p>
            <a:fld id="{E8C108C8-869C-4ED4-9799-F0916730001E}" type="slidenum">
              <a:rPr lang="en-US" smtClean="0"/>
              <a:t>‹#›</a:t>
            </a:fld>
            <a:endParaRPr lang="en-US"/>
          </a:p>
        </p:txBody>
      </p:sp>
    </p:spTree>
    <p:extLst>
      <p:ext uri="{BB962C8B-B14F-4D97-AF65-F5344CB8AC3E}">
        <p14:creationId xmlns:p14="http://schemas.microsoft.com/office/powerpoint/2010/main" val="1049960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62C6B-FCBF-3DFD-5D8B-70BC9D565998}"/>
              </a:ext>
            </a:extLst>
          </p:cNvPr>
          <p:cNvSpPr>
            <a:spLocks noGrp="1"/>
          </p:cNvSpPr>
          <p:nvPr>
            <p:ph type="title"/>
          </p:nvPr>
        </p:nvSpPr>
        <p:spPr/>
        <p:txBody>
          <a:bodyPr/>
          <a:lstStyle/>
          <a:p>
            <a:pPr algn="ctr"/>
            <a:r>
              <a:rPr lang="en-US" sz="4800" dirty="0">
                <a:latin typeface="Georgia" panose="02040502050405020303" pitchFamily="18" charset="0"/>
              </a:rPr>
              <a:t>POW!</a:t>
            </a:r>
            <a:endParaRPr lang="en-US" dirty="0">
              <a:latin typeface="Georgia" panose="02040502050405020303" pitchFamily="18" charset="0"/>
            </a:endParaRPr>
          </a:p>
        </p:txBody>
      </p:sp>
      <p:sp>
        <p:nvSpPr>
          <p:cNvPr id="5" name="TextBox 4">
            <a:extLst>
              <a:ext uri="{FF2B5EF4-FFF2-40B4-BE49-F238E27FC236}">
                <a16:creationId xmlns:a16="http://schemas.microsoft.com/office/drawing/2014/main" id="{D6660A12-F791-96C3-2E33-1BF2E3C679B5}"/>
              </a:ext>
            </a:extLst>
          </p:cNvPr>
          <p:cNvSpPr txBox="1"/>
          <p:nvPr/>
        </p:nvSpPr>
        <p:spPr>
          <a:xfrm>
            <a:off x="794385" y="6615916"/>
            <a:ext cx="7875036"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00" u="sng" dirty="0">
                <a:latin typeface="+mj-lt"/>
              </a:rPr>
              <a:t>FUN FACT!</a:t>
            </a:r>
            <a:r>
              <a:rPr lang="en-US" sz="1100" dirty="0">
                <a:latin typeface="+mj-lt"/>
              </a:rPr>
              <a:t> It is Inverse Day! This is an unofficial holiday when words are written in reverse. It is usually observed among teens and rarely lasts an entire day. Once Inverse Day is declared, code words are written right to left rather than left to right.</a:t>
            </a:r>
          </a:p>
        </p:txBody>
      </p:sp>
      <p:sp>
        <p:nvSpPr>
          <p:cNvPr id="6" name="Content Placeholder 5">
            <a:extLst>
              <a:ext uri="{FF2B5EF4-FFF2-40B4-BE49-F238E27FC236}">
                <a16:creationId xmlns:a16="http://schemas.microsoft.com/office/drawing/2014/main" id="{7A092829-1536-09A1-8D96-509ADB25696E}"/>
              </a:ext>
            </a:extLst>
          </p:cNvPr>
          <p:cNvSpPr>
            <a:spLocks noGrp="1"/>
          </p:cNvSpPr>
          <p:nvPr>
            <p:ph idx="1"/>
          </p:nvPr>
        </p:nvSpPr>
        <p:spPr>
          <a:xfrm>
            <a:off x="2216785" y="1916115"/>
            <a:ext cx="6317615" cy="4129966"/>
          </a:xfrm>
        </p:spPr>
        <p:txBody>
          <a:bodyPr>
            <a:normAutofit lnSpcReduction="10000"/>
          </a:bodyPr>
          <a:lstStyle/>
          <a:p>
            <a:pPr marL="0" indent="0">
              <a:lnSpc>
                <a:spcPct val="110000"/>
              </a:lnSpc>
              <a:buNone/>
            </a:pPr>
            <a:r>
              <a:rPr lang="en-US" sz="1800" b="1" dirty="0"/>
              <a:t>This one is tricky, but you will succeed.</a:t>
            </a:r>
          </a:p>
          <a:p>
            <a:pPr marL="0" indent="0">
              <a:lnSpc>
                <a:spcPct val="110000"/>
              </a:lnSpc>
              <a:buNone/>
            </a:pPr>
            <a:r>
              <a:rPr lang="en-US" sz="1800" b="1" dirty="0"/>
              <a:t>	Sort all the cards before you proceed.</a:t>
            </a:r>
          </a:p>
          <a:p>
            <a:pPr marL="0" indent="0">
              <a:lnSpc>
                <a:spcPct val="110000"/>
              </a:lnSpc>
              <a:buNone/>
            </a:pPr>
            <a:r>
              <a:rPr lang="en-US" sz="1800" b="1" dirty="0"/>
              <a:t>The definition shows the letter position.</a:t>
            </a:r>
          </a:p>
          <a:p>
            <a:pPr marL="0" indent="0">
              <a:lnSpc>
                <a:spcPct val="110000"/>
              </a:lnSpc>
              <a:buNone/>
            </a:pPr>
            <a:r>
              <a:rPr lang="en-US" sz="1800" b="1" dirty="0"/>
              <a:t>	Look to the term to complete this mission.</a:t>
            </a:r>
          </a:p>
          <a:p>
            <a:pPr marL="0" indent="0">
              <a:lnSpc>
                <a:spcPct val="100000"/>
              </a:lnSpc>
              <a:buNone/>
            </a:pPr>
            <a:r>
              <a:rPr lang="en-US" sz="1800" b="1" dirty="0"/>
              <a:t>Now where to put this letter you’ve found?</a:t>
            </a:r>
          </a:p>
          <a:p>
            <a:pPr marL="0" indent="0">
              <a:lnSpc>
                <a:spcPct val="100000"/>
              </a:lnSpc>
              <a:buNone/>
            </a:pPr>
            <a:r>
              <a:rPr lang="en-US" sz="1800" b="1" dirty="0"/>
              <a:t>	Look to the pictures, more numbers abound.</a:t>
            </a:r>
          </a:p>
          <a:p>
            <a:pPr marL="0" indent="0">
              <a:lnSpc>
                <a:spcPct val="100000"/>
              </a:lnSpc>
              <a:buNone/>
            </a:pPr>
            <a:r>
              <a:rPr lang="en-US" sz="1800" b="1" dirty="0"/>
              <a:t>The letters together will give you a word.</a:t>
            </a:r>
          </a:p>
          <a:p>
            <a:pPr marL="0" indent="0">
              <a:lnSpc>
                <a:spcPct val="100000"/>
              </a:lnSpc>
              <a:buNone/>
            </a:pPr>
            <a:r>
              <a:rPr lang="en-US" sz="1800" b="1" dirty="0"/>
              <a:t>	One letter is extra, it’s presence absurd.</a:t>
            </a:r>
          </a:p>
          <a:p>
            <a:pPr marL="0" indent="0">
              <a:lnSpc>
                <a:spcPct val="100000"/>
              </a:lnSpc>
              <a:buNone/>
            </a:pPr>
            <a:r>
              <a:rPr lang="en-US" sz="1800" b="1" dirty="0"/>
              <a:t>Use this word to open a lock.</a:t>
            </a:r>
          </a:p>
          <a:p>
            <a:pPr marL="0" indent="0">
              <a:lnSpc>
                <a:spcPct val="100000"/>
              </a:lnSpc>
              <a:buNone/>
            </a:pPr>
            <a:r>
              <a:rPr lang="en-US" sz="1800" b="1" dirty="0"/>
              <a:t>	Which lock is it? Just pick one, don’t gawk.</a:t>
            </a:r>
          </a:p>
          <a:p>
            <a:pPr marL="0" indent="0">
              <a:buNone/>
            </a:pPr>
            <a:endParaRPr lang="en-US" sz="1800" dirty="0"/>
          </a:p>
        </p:txBody>
      </p:sp>
    </p:spTree>
    <p:extLst>
      <p:ext uri="{BB962C8B-B14F-4D97-AF65-F5344CB8AC3E}">
        <p14:creationId xmlns:p14="http://schemas.microsoft.com/office/powerpoint/2010/main" val="2794546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92C1A2A-9100-6C1C-775C-90E848879C1C}"/>
              </a:ext>
            </a:extLst>
          </p:cNvPr>
          <p:cNvGraphicFramePr>
            <a:graphicFrameLocks noGrp="1"/>
          </p:cNvGraphicFramePr>
          <p:nvPr>
            <p:extLst>
              <p:ext uri="{D42A27DB-BD31-4B8C-83A1-F6EECF244321}">
                <p14:modId xmlns:p14="http://schemas.microsoft.com/office/powerpoint/2010/main" val="903114106"/>
              </p:ext>
            </p:extLst>
          </p:nvPr>
        </p:nvGraphicFramePr>
        <p:xfrm>
          <a:off x="0" y="0"/>
          <a:ext cx="10058400" cy="777240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523352623"/>
                    </a:ext>
                  </a:extLst>
                </a:gridCol>
                <a:gridCol w="3352800">
                  <a:extLst>
                    <a:ext uri="{9D8B030D-6E8A-4147-A177-3AD203B41FA5}">
                      <a16:colId xmlns:a16="http://schemas.microsoft.com/office/drawing/2014/main" val="1332216491"/>
                    </a:ext>
                  </a:extLst>
                </a:gridCol>
                <a:gridCol w="3352800">
                  <a:extLst>
                    <a:ext uri="{9D8B030D-6E8A-4147-A177-3AD203B41FA5}">
                      <a16:colId xmlns:a16="http://schemas.microsoft.com/office/drawing/2014/main" val="2194828521"/>
                    </a:ext>
                  </a:extLst>
                </a:gridCol>
              </a:tblGrid>
              <a:tr h="2590800">
                <a:tc>
                  <a:txBody>
                    <a:bodyPr/>
                    <a:lstStyle/>
                    <a:p>
                      <a:pPr algn="ctr"/>
                      <a:r>
                        <a:rPr lang="en-US" sz="4800" b="1" dirty="0">
                          <a:solidFill>
                            <a:schemeClr val="tx1"/>
                          </a:solidFill>
                        </a:rPr>
                        <a:t>Cohesion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4800" b="1" dirty="0">
                          <a:solidFill>
                            <a:schemeClr val="tx1"/>
                          </a:solidFill>
                        </a:rPr>
                        <a:t>Adhesion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4800" b="1" dirty="0">
                          <a:solidFill>
                            <a:schemeClr val="tx1"/>
                          </a:solidFill>
                        </a:rPr>
                        <a:t>Universal Solvent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5138728"/>
                  </a:ext>
                </a:extLst>
              </a:tr>
              <a:tr h="2590800">
                <a:tc>
                  <a:txBody>
                    <a:bodyPr/>
                    <a:lstStyle/>
                    <a:p>
                      <a:endParaRPr 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7012926"/>
                  </a:ext>
                </a:extLst>
              </a:tr>
              <a:tr h="2590800">
                <a:tc>
                  <a:txBody>
                    <a:bodyPr/>
                    <a:lstStyle/>
                    <a:p>
                      <a:pPr algn="ctr"/>
                      <a:r>
                        <a:rPr lang="en-US" sz="2400" b="0" dirty="0">
                          <a:solidFill>
                            <a:schemeClr val="tx1"/>
                          </a:solidFill>
                        </a:rPr>
                        <a:t>Attraction of water molecules to other water molecules; causes surface tension and beading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200" b="0" dirty="0">
                          <a:solidFill>
                            <a:schemeClr val="tx1"/>
                          </a:solidFill>
                        </a:rPr>
                        <a:t>Water molecules attract other types of molecules. Works with another property of water to create capillary action.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2400" b="0" dirty="0">
                          <a:solidFill>
                            <a:schemeClr val="tx1"/>
                          </a:solidFill>
                        </a:rPr>
                        <a:t>Ability of water to dissolve more substances than any other liquid</a:t>
                      </a:r>
                    </a:p>
                    <a:p>
                      <a:pPr algn="ctr"/>
                      <a:endParaRPr lang="en-US" sz="2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0151424"/>
                  </a:ext>
                </a:extLst>
              </a:tr>
            </a:tbl>
          </a:graphicData>
        </a:graphic>
      </p:graphicFrame>
      <p:pic>
        <p:nvPicPr>
          <p:cNvPr id="1028" name="Picture 4" descr="How does polarity affect surface tension? | Homework.Study.com">
            <a:extLst>
              <a:ext uri="{FF2B5EF4-FFF2-40B4-BE49-F238E27FC236}">
                <a16:creationId xmlns:a16="http://schemas.microsoft.com/office/drawing/2014/main" id="{BB626511-9A8C-073B-A39E-84C425532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749" y="2671762"/>
            <a:ext cx="1547813" cy="109412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Water Beading – The Clay Cloth Company™">
            <a:extLst>
              <a:ext uri="{FF2B5EF4-FFF2-40B4-BE49-F238E27FC236}">
                <a16:creationId xmlns:a16="http://schemas.microsoft.com/office/drawing/2014/main" id="{4A8F0780-4A94-9D32-724D-9C6886EC93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748" y="4006516"/>
            <a:ext cx="1547813" cy="10625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8A26F7F1-75DF-6FB2-FA42-AE0234E0D513}"/>
              </a:ext>
            </a:extLst>
          </p:cNvPr>
          <p:cNvPicPr>
            <a:picLocks noChangeAspect="1"/>
          </p:cNvPicPr>
          <p:nvPr/>
        </p:nvPicPr>
        <p:blipFill>
          <a:blip r:embed="rId4"/>
          <a:stretch>
            <a:fillRect/>
          </a:stretch>
        </p:blipFill>
        <p:spPr>
          <a:xfrm>
            <a:off x="1977688" y="2600325"/>
            <a:ext cx="1247775" cy="2571750"/>
          </a:xfrm>
          <a:prstGeom prst="rect">
            <a:avLst/>
          </a:prstGeom>
        </p:spPr>
      </p:pic>
      <p:pic>
        <p:nvPicPr>
          <p:cNvPr id="8" name="Picture 7">
            <a:extLst>
              <a:ext uri="{FF2B5EF4-FFF2-40B4-BE49-F238E27FC236}">
                <a16:creationId xmlns:a16="http://schemas.microsoft.com/office/drawing/2014/main" id="{F1524C07-DCD1-2174-218A-1D068121FB61}"/>
              </a:ext>
            </a:extLst>
          </p:cNvPr>
          <p:cNvPicPr>
            <a:picLocks noChangeAspect="1"/>
          </p:cNvPicPr>
          <p:nvPr/>
        </p:nvPicPr>
        <p:blipFill>
          <a:blip r:embed="rId5"/>
          <a:stretch>
            <a:fillRect/>
          </a:stretch>
        </p:blipFill>
        <p:spPr>
          <a:xfrm>
            <a:off x="5522668" y="3598517"/>
            <a:ext cx="1060835" cy="1523616"/>
          </a:xfrm>
          <a:prstGeom prst="rect">
            <a:avLst/>
          </a:prstGeom>
        </p:spPr>
      </p:pic>
      <p:pic>
        <p:nvPicPr>
          <p:cNvPr id="1030" name="Picture 6" descr="Celery Experiment, How Plants Absorb Water in this Science Activity">
            <a:extLst>
              <a:ext uri="{FF2B5EF4-FFF2-40B4-BE49-F238E27FC236}">
                <a16:creationId xmlns:a16="http://schemas.microsoft.com/office/drawing/2014/main" id="{F2BF5A19-61C1-A8B7-89CA-D6CD4B69EC97}"/>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63579"/>
          <a:stretch/>
        </p:blipFill>
        <p:spPr bwMode="auto">
          <a:xfrm>
            <a:off x="3429634" y="2681037"/>
            <a:ext cx="877866" cy="241032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F9EBAA2E-54FA-0CCA-8F36-0BC82CAA4457}"/>
              </a:ext>
            </a:extLst>
          </p:cNvPr>
          <p:cNvPicPr>
            <a:picLocks noChangeAspect="1"/>
          </p:cNvPicPr>
          <p:nvPr/>
        </p:nvPicPr>
        <p:blipFill>
          <a:blip r:embed="rId7"/>
          <a:stretch>
            <a:fillRect/>
          </a:stretch>
        </p:blipFill>
        <p:spPr>
          <a:xfrm>
            <a:off x="4339024" y="2743567"/>
            <a:ext cx="1247775" cy="1237377"/>
          </a:xfrm>
          <a:prstGeom prst="rect">
            <a:avLst/>
          </a:prstGeom>
        </p:spPr>
      </p:pic>
      <p:pic>
        <p:nvPicPr>
          <p:cNvPr id="1036" name="Picture 12" descr="The Universal Solvent | EARTH 111: Water: Science and Society">
            <a:extLst>
              <a:ext uri="{FF2B5EF4-FFF2-40B4-BE49-F238E27FC236}">
                <a16:creationId xmlns:a16="http://schemas.microsoft.com/office/drawing/2014/main" id="{EC18DA06-88F7-6C51-560B-B2C22752A793}"/>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3812" r="2926"/>
          <a:stretch/>
        </p:blipFill>
        <p:spPr bwMode="auto">
          <a:xfrm>
            <a:off x="6791668" y="3064841"/>
            <a:ext cx="3210115" cy="159808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60A6260-5236-0B4D-D2D8-70C0098D4D0B}"/>
              </a:ext>
            </a:extLst>
          </p:cNvPr>
          <p:cNvSpPr txBox="1"/>
          <p:nvPr/>
        </p:nvSpPr>
        <p:spPr>
          <a:xfrm>
            <a:off x="3030690" y="2600325"/>
            <a:ext cx="320922" cy="400110"/>
          </a:xfrm>
          <a:prstGeom prst="rect">
            <a:avLst/>
          </a:prstGeom>
          <a:noFill/>
        </p:spPr>
        <p:txBody>
          <a:bodyPr wrap="none" rtlCol="0">
            <a:spAutoFit/>
          </a:bodyPr>
          <a:lstStyle/>
          <a:p>
            <a:r>
              <a:rPr lang="en-US" sz="2000" b="1" dirty="0"/>
              <a:t>2</a:t>
            </a:r>
          </a:p>
        </p:txBody>
      </p:sp>
      <p:sp>
        <p:nvSpPr>
          <p:cNvPr id="5" name="TextBox 4">
            <a:extLst>
              <a:ext uri="{FF2B5EF4-FFF2-40B4-BE49-F238E27FC236}">
                <a16:creationId xmlns:a16="http://schemas.microsoft.com/office/drawing/2014/main" id="{7857AAC3-B56A-52D3-5827-0CBBB9F3DC1E}"/>
              </a:ext>
            </a:extLst>
          </p:cNvPr>
          <p:cNvSpPr txBox="1"/>
          <p:nvPr/>
        </p:nvSpPr>
        <p:spPr>
          <a:xfrm>
            <a:off x="3085578" y="5202311"/>
            <a:ext cx="320922" cy="400110"/>
          </a:xfrm>
          <a:prstGeom prst="rect">
            <a:avLst/>
          </a:prstGeom>
          <a:noFill/>
        </p:spPr>
        <p:txBody>
          <a:bodyPr wrap="none" rtlCol="0">
            <a:spAutoFit/>
          </a:bodyPr>
          <a:lstStyle/>
          <a:p>
            <a:r>
              <a:rPr lang="en-US" sz="2000" b="1" dirty="0"/>
              <a:t>7</a:t>
            </a:r>
          </a:p>
        </p:txBody>
      </p:sp>
      <p:sp>
        <p:nvSpPr>
          <p:cNvPr id="7" name="TextBox 6">
            <a:extLst>
              <a:ext uri="{FF2B5EF4-FFF2-40B4-BE49-F238E27FC236}">
                <a16:creationId xmlns:a16="http://schemas.microsoft.com/office/drawing/2014/main" id="{090A2AE3-40B0-FD28-69A2-335F7C4DA0C3}"/>
              </a:ext>
            </a:extLst>
          </p:cNvPr>
          <p:cNvSpPr txBox="1"/>
          <p:nvPr/>
        </p:nvSpPr>
        <p:spPr>
          <a:xfrm>
            <a:off x="6331853" y="2632223"/>
            <a:ext cx="320922" cy="400110"/>
          </a:xfrm>
          <a:prstGeom prst="rect">
            <a:avLst/>
          </a:prstGeom>
          <a:noFill/>
        </p:spPr>
        <p:txBody>
          <a:bodyPr wrap="none" rtlCol="0">
            <a:spAutoFit/>
          </a:bodyPr>
          <a:lstStyle/>
          <a:p>
            <a:r>
              <a:rPr lang="en-US" sz="2000" b="1" dirty="0"/>
              <a:t>4</a:t>
            </a:r>
          </a:p>
        </p:txBody>
      </p:sp>
      <p:sp>
        <p:nvSpPr>
          <p:cNvPr id="9" name="TextBox 8">
            <a:extLst>
              <a:ext uri="{FF2B5EF4-FFF2-40B4-BE49-F238E27FC236}">
                <a16:creationId xmlns:a16="http://schemas.microsoft.com/office/drawing/2014/main" id="{AA47F934-6BD9-291C-ED3E-50F8230146C4}"/>
              </a:ext>
            </a:extLst>
          </p:cNvPr>
          <p:cNvSpPr txBox="1"/>
          <p:nvPr/>
        </p:nvSpPr>
        <p:spPr>
          <a:xfrm>
            <a:off x="6331853" y="5202311"/>
            <a:ext cx="320922" cy="400110"/>
          </a:xfrm>
          <a:prstGeom prst="rect">
            <a:avLst/>
          </a:prstGeom>
          <a:noFill/>
        </p:spPr>
        <p:txBody>
          <a:bodyPr wrap="none" rtlCol="0">
            <a:spAutoFit/>
          </a:bodyPr>
          <a:lstStyle/>
          <a:p>
            <a:r>
              <a:rPr lang="en-US" sz="2000" b="1" dirty="0"/>
              <a:t>1</a:t>
            </a:r>
          </a:p>
        </p:txBody>
      </p:sp>
      <p:sp>
        <p:nvSpPr>
          <p:cNvPr id="10" name="TextBox 9">
            <a:extLst>
              <a:ext uri="{FF2B5EF4-FFF2-40B4-BE49-F238E27FC236}">
                <a16:creationId xmlns:a16="http://schemas.microsoft.com/office/drawing/2014/main" id="{6DE8ED54-94D1-30F4-2E93-650B9AC95045}"/>
              </a:ext>
            </a:extLst>
          </p:cNvPr>
          <p:cNvSpPr txBox="1"/>
          <p:nvPr/>
        </p:nvSpPr>
        <p:spPr>
          <a:xfrm>
            <a:off x="9679849" y="2670040"/>
            <a:ext cx="320922" cy="400110"/>
          </a:xfrm>
          <a:prstGeom prst="rect">
            <a:avLst/>
          </a:prstGeom>
          <a:noFill/>
        </p:spPr>
        <p:txBody>
          <a:bodyPr wrap="none" rtlCol="0">
            <a:spAutoFit/>
          </a:bodyPr>
          <a:lstStyle/>
          <a:p>
            <a:r>
              <a:rPr lang="en-US" sz="2000" b="1" dirty="0"/>
              <a:t>3</a:t>
            </a:r>
          </a:p>
        </p:txBody>
      </p:sp>
      <p:sp>
        <p:nvSpPr>
          <p:cNvPr id="11" name="TextBox 10">
            <a:extLst>
              <a:ext uri="{FF2B5EF4-FFF2-40B4-BE49-F238E27FC236}">
                <a16:creationId xmlns:a16="http://schemas.microsoft.com/office/drawing/2014/main" id="{4987C109-4D08-ECE7-4537-29DF88B3F44D}"/>
              </a:ext>
            </a:extLst>
          </p:cNvPr>
          <p:cNvSpPr txBox="1"/>
          <p:nvPr/>
        </p:nvSpPr>
        <p:spPr>
          <a:xfrm>
            <a:off x="9679849" y="5202311"/>
            <a:ext cx="320922" cy="400110"/>
          </a:xfrm>
          <a:prstGeom prst="rect">
            <a:avLst/>
          </a:prstGeom>
          <a:noFill/>
        </p:spPr>
        <p:txBody>
          <a:bodyPr wrap="none" rtlCol="0">
            <a:spAutoFit/>
          </a:bodyPr>
          <a:lstStyle/>
          <a:p>
            <a:r>
              <a:rPr lang="en-US" sz="2000" b="1" dirty="0"/>
              <a:t>9</a:t>
            </a:r>
          </a:p>
        </p:txBody>
      </p:sp>
    </p:spTree>
    <p:extLst>
      <p:ext uri="{BB962C8B-B14F-4D97-AF65-F5344CB8AC3E}">
        <p14:creationId xmlns:p14="http://schemas.microsoft.com/office/powerpoint/2010/main" val="1026300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92C1A2A-9100-6C1C-775C-90E848879C1C}"/>
              </a:ext>
            </a:extLst>
          </p:cNvPr>
          <p:cNvGraphicFramePr>
            <a:graphicFrameLocks noGrp="1"/>
          </p:cNvGraphicFramePr>
          <p:nvPr>
            <p:extLst>
              <p:ext uri="{D42A27DB-BD31-4B8C-83A1-F6EECF244321}">
                <p14:modId xmlns:p14="http://schemas.microsoft.com/office/powerpoint/2010/main" val="1548954776"/>
              </p:ext>
            </p:extLst>
          </p:nvPr>
        </p:nvGraphicFramePr>
        <p:xfrm>
          <a:off x="0" y="0"/>
          <a:ext cx="10058400" cy="777240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523352623"/>
                    </a:ext>
                  </a:extLst>
                </a:gridCol>
                <a:gridCol w="3352800">
                  <a:extLst>
                    <a:ext uri="{9D8B030D-6E8A-4147-A177-3AD203B41FA5}">
                      <a16:colId xmlns:a16="http://schemas.microsoft.com/office/drawing/2014/main" val="1332216491"/>
                    </a:ext>
                  </a:extLst>
                </a:gridCol>
                <a:gridCol w="3352800">
                  <a:extLst>
                    <a:ext uri="{9D8B030D-6E8A-4147-A177-3AD203B41FA5}">
                      <a16:colId xmlns:a16="http://schemas.microsoft.com/office/drawing/2014/main" val="2194828521"/>
                    </a:ext>
                  </a:extLst>
                </a:gridCol>
              </a:tblGrid>
              <a:tr h="2590800">
                <a:tc>
                  <a:txBody>
                    <a:bodyPr/>
                    <a:lstStyle/>
                    <a:p>
                      <a:pPr algn="ctr"/>
                      <a:r>
                        <a:rPr lang="en-US" sz="4800" b="1" dirty="0">
                          <a:solidFill>
                            <a:schemeClr val="tx1"/>
                          </a:solidFill>
                        </a:rPr>
                        <a:t>High Heat Capacity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4800" b="1" dirty="0">
                          <a:solidFill>
                            <a:schemeClr val="tx1"/>
                          </a:solidFill>
                        </a:rPr>
                        <a:t>Polarity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4800" b="1" dirty="0">
                          <a:solidFill>
                            <a:schemeClr val="tx1"/>
                          </a:solidFill>
                        </a:rPr>
                        <a:t>Expansion upon Freezing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5138728"/>
                  </a:ext>
                </a:extLst>
              </a:tr>
              <a:tr h="2590800">
                <a:tc>
                  <a:txBody>
                    <a:bodyPr/>
                    <a:lstStyle/>
                    <a:p>
                      <a:endParaRPr 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7012926"/>
                  </a:ext>
                </a:extLst>
              </a:tr>
              <a:tr h="2590800">
                <a:tc>
                  <a:txBody>
                    <a:bodyPr/>
                    <a:lstStyle/>
                    <a:p>
                      <a:pPr algn="ctr"/>
                      <a:r>
                        <a:rPr lang="en-US" sz="2000" b="0" dirty="0">
                          <a:solidFill>
                            <a:schemeClr val="tx1"/>
                          </a:solidFill>
                        </a:rPr>
                        <a:t>Ability of water to absorb large amounts of thermal energy with only small changes in temperature. Allows large bodies of water to maintain stable temperatures.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980" b="0" i="0" kern="1200" dirty="0">
                          <a:solidFill>
                            <a:schemeClr val="dk1"/>
                          </a:solidFill>
                          <a:effectLst/>
                          <a:latin typeface="+mn-lt"/>
                          <a:ea typeface="+mn-ea"/>
                          <a:cs typeface="+mn-cs"/>
                        </a:rPr>
                        <a:t>Uneven sharing of electrons within water. Results in a slightly negatively charged oxygen atom and a slightly positively charged  hydrogen atoms. Creates distinct poles on the molecule.</a:t>
                      </a: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05840" rtl="0" eaLnBrk="1" fontAlgn="auto" latinLnBrk="0" hangingPunct="1">
                        <a:lnSpc>
                          <a:spcPct val="100000"/>
                        </a:lnSpc>
                        <a:spcBef>
                          <a:spcPts val="0"/>
                        </a:spcBef>
                        <a:spcAft>
                          <a:spcPts val="0"/>
                        </a:spcAft>
                        <a:buClrTx/>
                        <a:buSzTx/>
                        <a:buFontTx/>
                        <a:buNone/>
                        <a:tabLst/>
                        <a:defRPr/>
                      </a:pPr>
                      <a:r>
                        <a:rPr lang="en-US" sz="2400" b="0" dirty="0">
                          <a:solidFill>
                            <a:schemeClr val="tx1"/>
                          </a:solidFill>
                        </a:rPr>
                        <a:t>Water molecules separate as they freeze, causing ice to float in water</a:t>
                      </a:r>
                    </a:p>
                    <a:p>
                      <a:pPr algn="ct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0151424"/>
                  </a:ext>
                </a:extLst>
              </a:tr>
            </a:tbl>
          </a:graphicData>
        </a:graphic>
      </p:graphicFrame>
      <p:pic>
        <p:nvPicPr>
          <p:cNvPr id="1026" name="Picture 2" descr="Chapter 4: Concept 4.4">
            <a:extLst>
              <a:ext uri="{FF2B5EF4-FFF2-40B4-BE49-F238E27FC236}">
                <a16:creationId xmlns:a16="http://schemas.microsoft.com/office/drawing/2014/main" id="{E7C81989-9DF2-8189-652B-38AD60A781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2813" y="2695575"/>
            <a:ext cx="3152775" cy="23812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ant to Know More! Basics of Thermo-Fluid Analysis 7: Chapter 2 Properties  of matter 2.4 Specific heat and heat capacity｜List">
            <a:extLst>
              <a:ext uri="{FF2B5EF4-FFF2-40B4-BE49-F238E27FC236}">
                <a16:creationId xmlns:a16="http://schemas.microsoft.com/office/drawing/2014/main" id="{2A34CCDD-4A2B-500D-748F-8F3E0175DF4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802" r="5246"/>
          <a:stretch/>
        </p:blipFill>
        <p:spPr bwMode="auto">
          <a:xfrm>
            <a:off x="94373" y="3032333"/>
            <a:ext cx="3152776" cy="170773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Eli5: why, does water expand when if freezes? : r/explainlikeimfive">
            <a:extLst>
              <a:ext uri="{FF2B5EF4-FFF2-40B4-BE49-F238E27FC236}">
                <a16:creationId xmlns:a16="http://schemas.microsoft.com/office/drawing/2014/main" id="{85541D04-3F95-B922-F990-2631E9A795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8222" y="2870095"/>
            <a:ext cx="3185805" cy="203220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68825D8-AB0C-413C-4B2D-48E1D8D58A2D}"/>
              </a:ext>
            </a:extLst>
          </p:cNvPr>
          <p:cNvSpPr txBox="1"/>
          <p:nvPr/>
        </p:nvSpPr>
        <p:spPr>
          <a:xfrm>
            <a:off x="2973414" y="2632223"/>
            <a:ext cx="320922" cy="400110"/>
          </a:xfrm>
          <a:prstGeom prst="rect">
            <a:avLst/>
          </a:prstGeom>
          <a:noFill/>
        </p:spPr>
        <p:txBody>
          <a:bodyPr wrap="none" rtlCol="0">
            <a:spAutoFit/>
          </a:bodyPr>
          <a:lstStyle/>
          <a:p>
            <a:r>
              <a:rPr lang="en-US" sz="2000" b="1" dirty="0"/>
              <a:t>6</a:t>
            </a:r>
          </a:p>
        </p:txBody>
      </p:sp>
      <p:sp>
        <p:nvSpPr>
          <p:cNvPr id="3" name="TextBox 2">
            <a:extLst>
              <a:ext uri="{FF2B5EF4-FFF2-40B4-BE49-F238E27FC236}">
                <a16:creationId xmlns:a16="http://schemas.microsoft.com/office/drawing/2014/main" id="{AC6ED98A-7EAA-6B46-00B9-85E601D43DA4}"/>
              </a:ext>
            </a:extLst>
          </p:cNvPr>
          <p:cNvSpPr txBox="1"/>
          <p:nvPr/>
        </p:nvSpPr>
        <p:spPr>
          <a:xfrm>
            <a:off x="3085578" y="5202311"/>
            <a:ext cx="320922" cy="400110"/>
          </a:xfrm>
          <a:prstGeom prst="rect">
            <a:avLst/>
          </a:prstGeom>
          <a:noFill/>
        </p:spPr>
        <p:txBody>
          <a:bodyPr wrap="none" rtlCol="0">
            <a:spAutoFit/>
          </a:bodyPr>
          <a:lstStyle/>
          <a:p>
            <a:r>
              <a:rPr lang="en-US" sz="2000" b="1" dirty="0"/>
              <a:t>3</a:t>
            </a:r>
          </a:p>
        </p:txBody>
      </p:sp>
      <p:sp>
        <p:nvSpPr>
          <p:cNvPr id="5" name="TextBox 4">
            <a:extLst>
              <a:ext uri="{FF2B5EF4-FFF2-40B4-BE49-F238E27FC236}">
                <a16:creationId xmlns:a16="http://schemas.microsoft.com/office/drawing/2014/main" id="{7077D32E-3F84-1947-AF95-7AF3C44083DC}"/>
              </a:ext>
            </a:extLst>
          </p:cNvPr>
          <p:cNvSpPr txBox="1"/>
          <p:nvPr/>
        </p:nvSpPr>
        <p:spPr>
          <a:xfrm>
            <a:off x="6331853" y="2632223"/>
            <a:ext cx="320922" cy="400110"/>
          </a:xfrm>
          <a:prstGeom prst="rect">
            <a:avLst/>
          </a:prstGeom>
          <a:noFill/>
        </p:spPr>
        <p:txBody>
          <a:bodyPr wrap="none" rtlCol="0">
            <a:spAutoFit/>
          </a:bodyPr>
          <a:lstStyle/>
          <a:p>
            <a:r>
              <a:rPr lang="en-US" sz="2000" b="1" dirty="0"/>
              <a:t>5</a:t>
            </a:r>
          </a:p>
        </p:txBody>
      </p:sp>
      <p:sp>
        <p:nvSpPr>
          <p:cNvPr id="6" name="TextBox 5">
            <a:extLst>
              <a:ext uri="{FF2B5EF4-FFF2-40B4-BE49-F238E27FC236}">
                <a16:creationId xmlns:a16="http://schemas.microsoft.com/office/drawing/2014/main" id="{E823D240-3B75-DF65-6026-FDEC6BB6D92B}"/>
              </a:ext>
            </a:extLst>
          </p:cNvPr>
          <p:cNvSpPr txBox="1"/>
          <p:nvPr/>
        </p:nvSpPr>
        <p:spPr>
          <a:xfrm>
            <a:off x="6331853" y="5202311"/>
            <a:ext cx="320922" cy="400110"/>
          </a:xfrm>
          <a:prstGeom prst="rect">
            <a:avLst/>
          </a:prstGeom>
          <a:noFill/>
        </p:spPr>
        <p:txBody>
          <a:bodyPr wrap="none" rtlCol="0">
            <a:spAutoFit/>
          </a:bodyPr>
          <a:lstStyle/>
          <a:p>
            <a:r>
              <a:rPr lang="en-US" sz="2000" b="1" dirty="0"/>
              <a:t>5</a:t>
            </a:r>
          </a:p>
        </p:txBody>
      </p:sp>
      <p:sp>
        <p:nvSpPr>
          <p:cNvPr id="7" name="TextBox 6">
            <a:extLst>
              <a:ext uri="{FF2B5EF4-FFF2-40B4-BE49-F238E27FC236}">
                <a16:creationId xmlns:a16="http://schemas.microsoft.com/office/drawing/2014/main" id="{9E566EEC-CD9F-DA31-77AB-AA9E7AC46660}"/>
              </a:ext>
            </a:extLst>
          </p:cNvPr>
          <p:cNvSpPr txBox="1"/>
          <p:nvPr/>
        </p:nvSpPr>
        <p:spPr>
          <a:xfrm>
            <a:off x="9679849" y="2670040"/>
            <a:ext cx="320922" cy="400110"/>
          </a:xfrm>
          <a:prstGeom prst="rect">
            <a:avLst/>
          </a:prstGeom>
          <a:noFill/>
        </p:spPr>
        <p:txBody>
          <a:bodyPr wrap="none" rtlCol="0">
            <a:spAutoFit/>
          </a:bodyPr>
          <a:lstStyle/>
          <a:p>
            <a:r>
              <a:rPr lang="en-US" sz="2000" b="1" dirty="0"/>
              <a:t>1</a:t>
            </a:r>
          </a:p>
        </p:txBody>
      </p:sp>
      <p:sp>
        <p:nvSpPr>
          <p:cNvPr id="8" name="TextBox 7">
            <a:extLst>
              <a:ext uri="{FF2B5EF4-FFF2-40B4-BE49-F238E27FC236}">
                <a16:creationId xmlns:a16="http://schemas.microsoft.com/office/drawing/2014/main" id="{6DBABDEB-ED12-BB20-F98C-4FD9D92D85A0}"/>
              </a:ext>
            </a:extLst>
          </p:cNvPr>
          <p:cNvSpPr txBox="1"/>
          <p:nvPr/>
        </p:nvSpPr>
        <p:spPr>
          <a:xfrm>
            <a:off x="9679849" y="5202311"/>
            <a:ext cx="320922" cy="400110"/>
          </a:xfrm>
          <a:prstGeom prst="rect">
            <a:avLst/>
          </a:prstGeom>
          <a:noFill/>
        </p:spPr>
        <p:txBody>
          <a:bodyPr wrap="none" rtlCol="0">
            <a:spAutoFit/>
          </a:bodyPr>
          <a:lstStyle/>
          <a:p>
            <a:r>
              <a:rPr lang="en-US" sz="2000" b="1" dirty="0"/>
              <a:t>3</a:t>
            </a:r>
          </a:p>
        </p:txBody>
      </p:sp>
    </p:spTree>
    <p:extLst>
      <p:ext uri="{BB962C8B-B14F-4D97-AF65-F5344CB8AC3E}">
        <p14:creationId xmlns:p14="http://schemas.microsoft.com/office/powerpoint/2010/main" val="308347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31DC-71E4-08A3-5211-C42405793CB3}"/>
              </a:ext>
            </a:extLst>
          </p:cNvPr>
          <p:cNvSpPr>
            <a:spLocks noGrp="1"/>
          </p:cNvSpPr>
          <p:nvPr>
            <p:ph type="title"/>
          </p:nvPr>
        </p:nvSpPr>
        <p:spPr/>
        <p:txBody>
          <a:bodyPr>
            <a:normAutofit/>
          </a:bodyPr>
          <a:lstStyle/>
          <a:p>
            <a:pPr algn="ctr"/>
            <a:r>
              <a:rPr lang="en-US" sz="3200" dirty="0"/>
              <a:t>POW! </a:t>
            </a:r>
            <a:br>
              <a:rPr lang="en-US" sz="3200" dirty="0"/>
            </a:br>
            <a:r>
              <a:rPr lang="en-US" sz="3200" dirty="0"/>
              <a:t>Teacher Information</a:t>
            </a:r>
          </a:p>
        </p:txBody>
      </p:sp>
      <p:sp>
        <p:nvSpPr>
          <p:cNvPr id="3" name="Content Placeholder 2">
            <a:extLst>
              <a:ext uri="{FF2B5EF4-FFF2-40B4-BE49-F238E27FC236}">
                <a16:creationId xmlns:a16="http://schemas.microsoft.com/office/drawing/2014/main" id="{40719FD3-1268-9C41-A65D-FC53468C4572}"/>
              </a:ext>
            </a:extLst>
          </p:cNvPr>
          <p:cNvSpPr>
            <a:spLocks noGrp="1"/>
          </p:cNvSpPr>
          <p:nvPr>
            <p:ph idx="1"/>
          </p:nvPr>
        </p:nvSpPr>
        <p:spPr>
          <a:xfrm>
            <a:off x="612002" y="1719408"/>
            <a:ext cx="8675370" cy="5341350"/>
          </a:xfrm>
        </p:spPr>
        <p:txBody>
          <a:bodyPr>
            <a:normAutofit fontScale="92500" lnSpcReduction="10000"/>
          </a:bodyPr>
          <a:lstStyle/>
          <a:p>
            <a:r>
              <a:rPr lang="en-US" sz="2000" dirty="0"/>
              <a:t>Cut up the cards on slides 2 &amp; 3 and place them in an envelope for each team. </a:t>
            </a:r>
          </a:p>
          <a:p>
            <a:r>
              <a:rPr lang="en-US" sz="2000" dirty="0"/>
              <a:t>Place the student sheet (slide 1) in the envelope.</a:t>
            </a:r>
          </a:p>
          <a:p>
            <a:r>
              <a:rPr lang="en-US" sz="2000" dirty="0"/>
              <a:t>Students should sort the cards so that the pictures and definitions match the term.</a:t>
            </a:r>
          </a:p>
          <a:p>
            <a:r>
              <a:rPr lang="en-US" sz="2000" dirty="0"/>
              <a:t>The rhyming clues should alert students to use the number in the definition to match letters in the term as follows:</a:t>
            </a:r>
          </a:p>
          <a:p>
            <a:pPr lvl="1"/>
            <a:r>
              <a:rPr lang="en-US" sz="1560" dirty="0"/>
              <a:t>High Heat Capacity = 3. The 3</a:t>
            </a:r>
            <a:r>
              <a:rPr lang="en-US" sz="1560" baseline="30000" dirty="0"/>
              <a:t>rd</a:t>
            </a:r>
            <a:r>
              <a:rPr lang="en-US" sz="1560" dirty="0"/>
              <a:t> letter is G.</a:t>
            </a:r>
          </a:p>
          <a:p>
            <a:pPr lvl="1"/>
            <a:r>
              <a:rPr lang="en-US" sz="1560" dirty="0"/>
              <a:t>Polarity = 5. The 5</a:t>
            </a:r>
            <a:r>
              <a:rPr lang="en-US" sz="1560" baseline="30000" dirty="0"/>
              <a:t>th</a:t>
            </a:r>
            <a:r>
              <a:rPr lang="en-US" sz="1560" dirty="0"/>
              <a:t> letter is </a:t>
            </a:r>
            <a:r>
              <a:rPr lang="en-US" sz="1560" b="1" dirty="0"/>
              <a:t>R</a:t>
            </a:r>
            <a:r>
              <a:rPr lang="en-US" sz="1560" dirty="0"/>
              <a:t>.</a:t>
            </a:r>
          </a:p>
          <a:p>
            <a:pPr lvl="1"/>
            <a:r>
              <a:rPr lang="en-US" sz="1560" dirty="0"/>
              <a:t>Expansion upon Freezing = 3. The 3</a:t>
            </a:r>
            <a:r>
              <a:rPr lang="en-US" sz="1560" baseline="30000" dirty="0"/>
              <a:t>rd</a:t>
            </a:r>
            <a:r>
              <a:rPr lang="en-US" sz="1560" dirty="0"/>
              <a:t> letter is </a:t>
            </a:r>
            <a:r>
              <a:rPr lang="en-US" sz="1560" b="1" dirty="0"/>
              <a:t>P</a:t>
            </a:r>
            <a:r>
              <a:rPr lang="en-US" sz="1560" dirty="0"/>
              <a:t>.</a:t>
            </a:r>
          </a:p>
          <a:p>
            <a:pPr lvl="1"/>
            <a:r>
              <a:rPr lang="en-US" sz="1560" dirty="0"/>
              <a:t>Cohesion = 7. The 7</a:t>
            </a:r>
            <a:r>
              <a:rPr lang="en-US" sz="1560" baseline="30000" dirty="0"/>
              <a:t>th</a:t>
            </a:r>
            <a:r>
              <a:rPr lang="en-US" sz="1560" dirty="0"/>
              <a:t> letter is </a:t>
            </a:r>
            <a:r>
              <a:rPr lang="en-US" sz="1560" b="1" dirty="0"/>
              <a:t>O</a:t>
            </a:r>
            <a:r>
              <a:rPr lang="en-US" sz="1560" dirty="0"/>
              <a:t>.</a:t>
            </a:r>
          </a:p>
          <a:p>
            <a:pPr lvl="1"/>
            <a:r>
              <a:rPr lang="en-US" sz="1560" dirty="0"/>
              <a:t>Adhesion = 1. The 1</a:t>
            </a:r>
            <a:r>
              <a:rPr lang="en-US" sz="1560" baseline="30000" dirty="0"/>
              <a:t>st</a:t>
            </a:r>
            <a:r>
              <a:rPr lang="en-US" sz="1560" dirty="0"/>
              <a:t> letter is </a:t>
            </a:r>
            <a:r>
              <a:rPr lang="en-US" sz="1560" b="1" dirty="0"/>
              <a:t>A</a:t>
            </a:r>
            <a:r>
              <a:rPr lang="en-US" sz="1560" dirty="0"/>
              <a:t>.</a:t>
            </a:r>
          </a:p>
          <a:p>
            <a:pPr lvl="1"/>
            <a:r>
              <a:rPr lang="en-US" sz="1560" dirty="0"/>
              <a:t>Universal Solvent = 9. The 9</a:t>
            </a:r>
            <a:r>
              <a:rPr lang="en-US" sz="1560" baseline="30000" dirty="0"/>
              <a:t>th</a:t>
            </a:r>
            <a:r>
              <a:rPr lang="en-US" sz="1560" dirty="0"/>
              <a:t> letter is </a:t>
            </a:r>
            <a:r>
              <a:rPr lang="en-US" sz="1560" b="1" dirty="0"/>
              <a:t>L</a:t>
            </a:r>
            <a:r>
              <a:rPr lang="en-US" sz="1560" dirty="0"/>
              <a:t>.</a:t>
            </a:r>
          </a:p>
          <a:p>
            <a:r>
              <a:rPr lang="en-US" sz="2000" dirty="0"/>
              <a:t>The number in the picture/diagram card gives the position of that letter in the word. The 6</a:t>
            </a:r>
            <a:r>
              <a:rPr lang="en-US" sz="2000" baseline="30000" dirty="0"/>
              <a:t>th</a:t>
            </a:r>
            <a:r>
              <a:rPr lang="en-US" sz="2000" dirty="0"/>
              <a:t> letter (that from High Heat Capacity) is not used as per the clue.</a:t>
            </a:r>
          </a:p>
          <a:p>
            <a:r>
              <a:rPr lang="en-US" sz="2000" dirty="0"/>
              <a:t>The letters spell out POLAR and is used to unlock one of the 5 letter locks. </a:t>
            </a:r>
          </a:p>
          <a:p>
            <a:r>
              <a:rPr lang="en-US" sz="2000" dirty="0"/>
              <a:t>The answer, however, is ‘</a:t>
            </a:r>
            <a:r>
              <a:rPr lang="en-US" sz="2000" b="1" dirty="0">
                <a:highlight>
                  <a:srgbClr val="FFFF00"/>
                </a:highlight>
              </a:rPr>
              <a:t>RALOP</a:t>
            </a:r>
            <a:r>
              <a:rPr lang="en-US" sz="2000" dirty="0"/>
              <a:t>’ because the small ‘Fun Fact’ at the bottom of the rhyming clues informs students that it is ‘Inverse Day’. The teacher may need to point this out to students if they are struggling to open the lock.</a:t>
            </a:r>
          </a:p>
        </p:txBody>
      </p:sp>
    </p:spTree>
    <p:extLst>
      <p:ext uri="{BB962C8B-B14F-4D97-AF65-F5344CB8AC3E}">
        <p14:creationId xmlns:p14="http://schemas.microsoft.com/office/powerpoint/2010/main" val="35942932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287</TotalTime>
  <Words>528</Words>
  <Application>Microsoft Office PowerPoint</Application>
  <PresentationFormat>Custom</PresentationFormat>
  <Paragraphs>50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Georgia</vt:lpstr>
      <vt:lpstr>Office Theme</vt:lpstr>
      <vt:lpstr>POW!</vt:lpstr>
      <vt:lpstr>PowerPoint Presentation</vt:lpstr>
      <vt:lpstr>PowerPoint Presentation</vt:lpstr>
      <vt:lpstr>POW!  Teacher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Patenaude, Katherine E.;rlmusson@volusia.k12.fl.us</dc:creator>
  <cp:lastModifiedBy>Musson, Robin L.</cp:lastModifiedBy>
  <cp:revision>23</cp:revision>
  <cp:lastPrinted>2025-02-05T15:21:43Z</cp:lastPrinted>
  <dcterms:created xsi:type="dcterms:W3CDTF">2025-01-31T17:16:23Z</dcterms:created>
  <dcterms:modified xsi:type="dcterms:W3CDTF">2025-02-05T15:53:12Z</dcterms:modified>
</cp:coreProperties>
</file>