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8/6/2021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90" y="228078"/>
            <a:ext cx="9883036" cy="1079500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Fingerprint Facts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290" y="1866377"/>
            <a:ext cx="6551113" cy="4897677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No two people share the same fingerprints.</a:t>
            </a:r>
          </a:p>
          <a:p>
            <a:pPr algn="l">
              <a:lnSpc>
                <a:spcPct val="108000"/>
              </a:lnSpc>
            </a:pPr>
            <a:endParaRPr lang="en-US" sz="1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108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Even identical twins, who share the same DNA, have different fingerprints.</a:t>
            </a:r>
          </a:p>
          <a:p>
            <a:pPr marL="342900" indent="-342900" algn="l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l">
              <a:lnSpc>
                <a:spcPct val="108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Fingerprints remain unchanged throughout one’s lifetime, unless damaged by scarring or disease.</a:t>
            </a:r>
          </a:p>
          <a:p>
            <a:pPr algn="l">
              <a:lnSpc>
                <a:spcPct val="108000"/>
              </a:lnSpc>
            </a:pPr>
            <a:endParaRPr lang="en-US" sz="1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Fingerprints are formed in the womb.</a:t>
            </a: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86" r="11332"/>
          <a:stretch/>
        </p:blipFill>
        <p:spPr>
          <a:xfrm>
            <a:off x="8214320" y="2004162"/>
            <a:ext cx="3221944" cy="419622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0830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250" y="232269"/>
            <a:ext cx="10960274" cy="88254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oper Black" panose="0208090404030B020404" pitchFamily="18" charset="0"/>
              </a:rPr>
              <a:t>Ridge </a:t>
            </a:r>
            <a:r>
              <a:rPr lang="en-US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Cooper Black" panose="0208090404030B020404" pitchFamily="18" charset="0"/>
              </a:rPr>
              <a:t>Characteristics</a:t>
            </a:r>
            <a:r>
              <a:rPr lang="en-US" dirty="0">
                <a:latin typeface="Cooper Black" panose="0208090404030B020404" pitchFamily="18" charset="0"/>
              </a:rPr>
              <a:t>:  Minutiae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49" y="1741116"/>
            <a:ext cx="6150280" cy="4997885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Aft>
                <a:spcPts val="2400"/>
              </a:spcAft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Each fingerprint contains </a:t>
            </a:r>
            <a:r>
              <a:rPr lang="en-US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minutiae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or ridge characteristics.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Fingerprints are identified by examining and comparing the ridge characteristics of two different fingerprint impressions to determine if these characteristics occupy the same relative area and position.</a:t>
            </a:r>
          </a:p>
          <a:p>
            <a:pPr algn="l"/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4478" y="1741117"/>
            <a:ext cx="4441889" cy="4672209"/>
          </a:xfrm>
          <a:prstGeom prst="rect">
            <a:avLst/>
          </a:prstGeom>
          <a:ln w="57150"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940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408" y="288098"/>
            <a:ext cx="8991600" cy="130270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oper Black" panose="0208090404030B020404" pitchFamily="18" charset="0"/>
              </a:rPr>
              <a:t>Minutiae Details </a:t>
            </a:r>
            <a:br>
              <a:rPr lang="en-US" dirty="0">
                <a:latin typeface="Cooper Black" panose="0208090404030B020404" pitchFamily="18" charset="0"/>
              </a:rPr>
            </a:br>
            <a:r>
              <a:rPr lang="en-US" dirty="0">
                <a:latin typeface="Cooper Black" panose="0208090404030B020404" pitchFamily="18" charset="0"/>
              </a:rPr>
              <a:t>in Fingerprints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408" y="2254685"/>
            <a:ext cx="8991600" cy="4409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http://6enders.weebly.com/uploads/9/5/4/8/9548853/13339221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90"/>
          <a:stretch/>
        </p:blipFill>
        <p:spPr bwMode="auto">
          <a:xfrm>
            <a:off x="1700408" y="1780438"/>
            <a:ext cx="8991600" cy="4883409"/>
          </a:xfrm>
          <a:prstGeom prst="rect">
            <a:avLst/>
          </a:prstGeom>
          <a:noFill/>
          <a:ln w="38100">
            <a:solidFill>
              <a:schemeClr val="bg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9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32" y="263048"/>
            <a:ext cx="4614589" cy="951978"/>
          </a:xfrm>
        </p:spPr>
        <p:txBody>
          <a:bodyPr/>
          <a:lstStyle/>
          <a:p>
            <a:r>
              <a:rPr lang="en-US" sz="2800" dirty="0">
                <a:latin typeface="Cooper Black" panose="0208090404030B020404" pitchFamily="18" charset="0"/>
              </a:rPr>
              <a:t>Friction Ridges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89903" y="0"/>
            <a:ext cx="6102097" cy="6858000"/>
          </a:xfr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932" y="1427968"/>
            <a:ext cx="4614589" cy="4972832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40000"/>
              </a:lnSpc>
              <a:spcAft>
                <a:spcPts val="1200"/>
              </a:spcAft>
            </a:pPr>
            <a:r>
              <a:rPr lang="en-US" sz="2600" b="1" dirty="0">
                <a:latin typeface="Comic Sans MS" panose="030F0702030302020204" pitchFamily="66" charset="0"/>
              </a:rPr>
              <a:t>Fingerprints are unique patterns, made by </a:t>
            </a:r>
            <a:r>
              <a:rPr lang="en-US" sz="2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friction ridges</a:t>
            </a:r>
            <a:r>
              <a:rPr lang="en-US" sz="2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which</a:t>
            </a:r>
            <a:r>
              <a:rPr lang="en-US" sz="2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>
                <a:latin typeface="Comic Sans MS" panose="030F0702030302020204" pitchFamily="66" charset="0"/>
              </a:rPr>
              <a:t>appear on the pads of the fingers and thumbs. </a:t>
            </a:r>
          </a:p>
          <a:p>
            <a:pPr algn="l">
              <a:lnSpc>
                <a:spcPct val="140000"/>
              </a:lnSpc>
              <a:spcAft>
                <a:spcPts val="600"/>
              </a:spcAft>
            </a:pPr>
            <a:r>
              <a:rPr lang="en-US" sz="2600" b="1" dirty="0">
                <a:latin typeface="Comic Sans MS" panose="030F0702030302020204" pitchFamily="66" charset="0"/>
              </a:rPr>
              <a:t>Fingerprint impressions occur when oils and saline secreted through the ducts or pores of the fingertips come into contact with a surface.</a:t>
            </a:r>
          </a:p>
          <a:p>
            <a:pPr algn="l">
              <a:lnSpc>
                <a:spcPct val="140000"/>
              </a:lnSpc>
              <a:spcAft>
                <a:spcPts val="600"/>
              </a:spcAft>
            </a:pPr>
            <a:endParaRPr lang="en-US" sz="2000" b="1" dirty="0">
              <a:latin typeface="Bodoni MT" panose="02070603080606020203" pitchFamily="18" charset="0"/>
            </a:endParaRPr>
          </a:p>
          <a:p>
            <a:pPr marL="342900" indent="-342900" algn="l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Bodoni MT" panose="02070603080606020203" pitchFamily="18" charset="0"/>
            </a:endParaRPr>
          </a:p>
          <a:p>
            <a:pPr algn="l">
              <a:lnSpc>
                <a:spcPct val="140000"/>
              </a:lnSpc>
              <a:spcAft>
                <a:spcPts val="600"/>
              </a:spcAft>
            </a:pPr>
            <a:endParaRPr lang="en-US" sz="2000" dirty="0">
              <a:latin typeface="Bodoni MT" panose="02070603080606020203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6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D674D"/>
              </a:clrFrom>
              <a:clrTo>
                <a:srgbClr val="8D674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49792" b="15563"/>
          <a:stretch/>
        </p:blipFill>
        <p:spPr>
          <a:xfrm>
            <a:off x="7638358" y="638827"/>
            <a:ext cx="3094452" cy="2379946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4889"/>
          <a:stretch/>
        </p:blipFill>
        <p:spPr>
          <a:xfrm>
            <a:off x="7638358" y="3461885"/>
            <a:ext cx="3094451" cy="3140201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306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4921" y="363256"/>
            <a:ext cx="9945665" cy="1215024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Fingerprint Impressions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602" y="2153759"/>
            <a:ext cx="5661765" cy="4585243"/>
          </a:xfrm>
        </p:spPr>
        <p:txBody>
          <a:bodyPr>
            <a:normAutofit lnSpcReduction="10000"/>
          </a:bodyPr>
          <a:lstStyle/>
          <a:p>
            <a:pPr algn="l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 fingerprint is an impression made on a surface by a person's fingertip.</a:t>
            </a:r>
          </a:p>
          <a:p>
            <a:pPr algn="l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Fingerprint impressions can be made by a variety of substances, including blood, dirt, grease, or any other foreign matter present on the ridges of the skin.</a:t>
            </a:r>
          </a:p>
          <a:p>
            <a:pPr lvl="0" algn="l">
              <a:spcAft>
                <a:spcPts val="1200"/>
              </a:spcAft>
              <a:buClr>
                <a:srgbClr val="9BAFB5"/>
              </a:buClr>
            </a:pP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Prints from palms, feet and toes are also unique; however, these are used less often for identification.</a:t>
            </a:r>
          </a:p>
          <a:p>
            <a:pPr algn="l"/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3564" y="2153759"/>
            <a:ext cx="3329444" cy="417801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3099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821" y="263046"/>
            <a:ext cx="10521863" cy="1102291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Types of fingerprint patterns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545" y="1778696"/>
            <a:ext cx="8780573" cy="1628383"/>
          </a:xfrm>
        </p:spPr>
        <p:txBody>
          <a:bodyPr>
            <a:normAutofit fontScale="92500"/>
          </a:bodyPr>
          <a:lstStyle/>
          <a:p>
            <a:pPr algn="l">
              <a:spcAft>
                <a:spcPts val="1200"/>
              </a:spcAft>
            </a:pPr>
            <a:r>
              <a:rPr lang="en-US" sz="3200" b="1" dirty="0">
                <a:latin typeface="Comic Sans MS" panose="030F0702030302020204" pitchFamily="66" charset="0"/>
              </a:rPr>
              <a:t>Friction ridge patterns are grouped into three</a:t>
            </a:r>
          </a:p>
          <a:p>
            <a:pPr algn="l">
              <a:spcAft>
                <a:spcPts val="1200"/>
              </a:spcAft>
            </a:pPr>
            <a:r>
              <a:rPr lang="en-US" sz="3200" b="1" dirty="0">
                <a:latin typeface="Comic Sans MS" panose="030F0702030302020204" pitchFamily="66" charset="0"/>
              </a:rPr>
              <a:t>distinct types:   arches, loops, and whorls.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45" y="3544867"/>
            <a:ext cx="8780573" cy="304382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6646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" y="389976"/>
            <a:ext cx="4486656" cy="114149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oper Black" panose="0208090404030B020404" pitchFamily="18" charset="0"/>
              </a:rPr>
              <a:t>Fingerprint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335" y="1531473"/>
            <a:ext cx="5834491" cy="43432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Clr>
                <a:srgbClr val="9BAFB5"/>
              </a:buClr>
              <a:buNone/>
            </a:pPr>
            <a:endParaRPr lang="en-US" sz="2800" b="1" dirty="0">
              <a:solidFill>
                <a:srgbClr val="000000"/>
              </a:solidFill>
              <a:latin typeface="Cooper Black" panose="0208090404030B020404" pitchFamily="18" charset="0"/>
            </a:endParaRPr>
          </a:p>
          <a:p>
            <a:pPr marL="0" lvl="0" indent="0" algn="ctr">
              <a:buClr>
                <a:srgbClr val="9BAFB5"/>
              </a:buClr>
              <a:buNone/>
            </a:pPr>
            <a:endParaRPr lang="en-US" sz="2800" b="1" dirty="0">
              <a:solidFill>
                <a:srgbClr val="000000"/>
              </a:solidFill>
              <a:latin typeface="Cooper Black" panose="0208090404030B020404" pitchFamily="18" charset="0"/>
            </a:endParaRPr>
          </a:p>
          <a:p>
            <a:pPr marL="0" lvl="0" indent="0" algn="ctr">
              <a:buClr>
                <a:srgbClr val="9BAFB5"/>
              </a:buClr>
              <a:buNone/>
            </a:pPr>
            <a:endParaRPr lang="en-US" sz="2800" b="1" dirty="0">
              <a:solidFill>
                <a:srgbClr val="000000"/>
              </a:solidFill>
              <a:latin typeface="Cooper Black" panose="0208090404030B020404" pitchFamily="18" charset="0"/>
            </a:endParaRPr>
          </a:p>
          <a:p>
            <a:pPr marL="0" lvl="0" indent="0" algn="ctr">
              <a:buClr>
                <a:srgbClr val="9BAFB5"/>
              </a:buClr>
              <a:buNone/>
            </a:pPr>
            <a:endParaRPr lang="en-US" sz="2800" b="1" dirty="0"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67" y="2342367"/>
            <a:ext cx="5110619" cy="371096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Loops ~ 60% of population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alt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Whorls ~ 35% of population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alt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Arches ~ 5% of population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4335" y="1531473"/>
            <a:ext cx="5834491" cy="4343234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8519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75" y="124195"/>
            <a:ext cx="4786487" cy="68047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oper Black" panose="0208090404030B020404" pitchFamily="18" charset="0"/>
              </a:rPr>
              <a:t>Loops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75" y="1189972"/>
            <a:ext cx="4786487" cy="5423769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In a Loop pattern, the ridges will flow in one side, loop  around and exit the pattern on the same side as it entered.</a:t>
            </a:r>
          </a:p>
          <a:p>
            <a:pPr algn="l">
              <a:spcBef>
                <a:spcPts val="600"/>
              </a:spcBef>
            </a:pPr>
            <a:endParaRPr lang="en-US" sz="1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A loop pattern has only one delta.</a:t>
            </a:r>
          </a:p>
          <a:p>
            <a:pPr algn="l">
              <a:spcBef>
                <a:spcPts val="600"/>
              </a:spcBef>
            </a:pPr>
            <a:endParaRPr lang="en-US" sz="1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There are two types of loop patterns:  </a:t>
            </a:r>
          </a:p>
          <a:p>
            <a:pPr algn="l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 1. Ulnar loop</a:t>
            </a:r>
          </a:p>
          <a:p>
            <a:pPr algn="l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 2. Radial loop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253" y="208549"/>
            <a:ext cx="3176335" cy="3176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7716252" y="3570678"/>
            <a:ext cx="3176335" cy="31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0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47" y="160421"/>
            <a:ext cx="5149515" cy="64425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ooper Black" panose="0208090404030B020404" pitchFamily="18" charset="0"/>
              </a:rPr>
              <a:t>Whorls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389" y="1299411"/>
            <a:ext cx="5133473" cy="5438273"/>
          </a:xfrm>
        </p:spPr>
        <p:txBody>
          <a:bodyPr>
            <a:normAutofit fontScale="92500"/>
          </a:bodyPr>
          <a:lstStyle/>
          <a:p>
            <a:pPr algn="l">
              <a:spcAft>
                <a:spcPts val="1800"/>
              </a:spcAft>
            </a:pP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A whorl pattern consists of a series of almost concentric circles.</a:t>
            </a:r>
          </a:p>
          <a:p>
            <a:pPr algn="l">
              <a:spcAft>
                <a:spcPts val="1800"/>
              </a:spcAft>
            </a:pP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A whorl pattern has two deltas.</a:t>
            </a:r>
          </a:p>
          <a:p>
            <a:pPr algn="l">
              <a:spcAft>
                <a:spcPts val="1200"/>
              </a:spcAft>
            </a:pP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There are four types of whorl patterns: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1. Plain whorl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2. Central Pocket Loop whorl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3. Double Loop whorl</a:t>
            </a:r>
          </a:p>
          <a:p>
            <a:pPr algn="l">
              <a:spcAft>
                <a:spcPts val="1200"/>
              </a:spcAft>
            </a:pP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4. Accidental whorl</a:t>
            </a:r>
          </a:p>
          <a:p>
            <a:pPr algn="l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8274" y="1532021"/>
            <a:ext cx="5518150" cy="4973052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197516" y="657726"/>
            <a:ext cx="2406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Plain Whorl</a:t>
            </a:r>
          </a:p>
        </p:txBody>
      </p:sp>
    </p:spTree>
    <p:extLst>
      <p:ext uri="{BB962C8B-B14F-4D97-AF65-F5344CB8AC3E}">
        <p14:creationId xmlns:p14="http://schemas.microsoft.com/office/powerpoint/2010/main" val="44445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49" y="254606"/>
            <a:ext cx="4494998" cy="659794"/>
          </a:xfrm>
        </p:spPr>
        <p:txBody>
          <a:bodyPr/>
          <a:lstStyle/>
          <a:p>
            <a:r>
              <a:rPr lang="en-US" sz="2800" dirty="0" err="1">
                <a:latin typeface="Cooper Black" panose="0208090404030B020404" pitchFamily="18" charset="0"/>
              </a:rPr>
              <a:t>ARches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5005" y="0"/>
            <a:ext cx="6102097" cy="6858000"/>
          </a:xfrm>
          <a:solidFill>
            <a:schemeClr val="bg1">
              <a:lumMod val="75000"/>
            </a:schemeClr>
          </a:solidFill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449" y="1578279"/>
            <a:ext cx="4494998" cy="514819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In an arch pattern, ridges flow in one side and flow out the opposite side. </a:t>
            </a:r>
          </a:p>
          <a:p>
            <a:pPr algn="l"/>
            <a:endParaRPr lang="en-US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There are no deltas in an arch pattern.</a:t>
            </a:r>
          </a:p>
          <a:p>
            <a:pPr algn="l"/>
            <a:endParaRPr lang="en-US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spcAft>
                <a:spcPts val="1200"/>
              </a:spcAft>
            </a:pP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There are two types of arch patterns:     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1. Plain arch,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2. Tented arch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2414" y="1732547"/>
            <a:ext cx="5707278" cy="3930316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12414" y="914400"/>
            <a:ext cx="570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   Plain Arch     Tented Arch</a:t>
            </a:r>
          </a:p>
        </p:txBody>
      </p:sp>
    </p:spTree>
    <p:extLst>
      <p:ext uri="{BB962C8B-B14F-4D97-AF65-F5344CB8AC3E}">
        <p14:creationId xmlns:p14="http://schemas.microsoft.com/office/powerpoint/2010/main" val="99391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812" y="253145"/>
            <a:ext cx="10924672" cy="128689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ooper Black" panose="0208090404030B020404" pitchFamily="18" charset="0"/>
              </a:rPr>
              <a:t>Deltas in Fingerprints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695" y="311155"/>
            <a:ext cx="1219200" cy="1170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390000"/>
                    </a14:imgEffect>
                  </a14:imgLayer>
                </a14:imgProps>
              </a:ext>
            </a:extLst>
          </a:blip>
          <a:srcRect l="7769" t="1494" r="1002" b="6397"/>
          <a:stretch/>
        </p:blipFill>
        <p:spPr>
          <a:xfrm>
            <a:off x="1187115" y="2101516"/>
            <a:ext cx="5839327" cy="4203032"/>
          </a:xfrm>
          <a:prstGeom prst="rect">
            <a:avLst/>
          </a:prstGeom>
        </p:spPr>
      </p:pic>
      <p:pic>
        <p:nvPicPr>
          <p:cNvPr id="1028" name="Picture 4" descr="Image result for delta fingerprint image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540" y="2107087"/>
            <a:ext cx="2782881" cy="415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Connector 10"/>
          <p:cNvSpPr/>
          <p:nvPr/>
        </p:nvSpPr>
        <p:spPr>
          <a:xfrm>
            <a:off x="8915611" y="4523873"/>
            <a:ext cx="1042737" cy="1090863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4648758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237</TotalTime>
  <Words>406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Bodoni MT</vt:lpstr>
      <vt:lpstr>Comic Sans MS</vt:lpstr>
      <vt:lpstr>Cooper Black</vt:lpstr>
      <vt:lpstr>Gill Sans MT</vt:lpstr>
      <vt:lpstr>Parcel</vt:lpstr>
      <vt:lpstr>Fingerprint Facts</vt:lpstr>
      <vt:lpstr>Friction Ridges</vt:lpstr>
      <vt:lpstr>Fingerprint Impressions</vt:lpstr>
      <vt:lpstr>Types of fingerprint patterns</vt:lpstr>
      <vt:lpstr>Fingerprint Frequency</vt:lpstr>
      <vt:lpstr>Loops</vt:lpstr>
      <vt:lpstr>Whorls</vt:lpstr>
      <vt:lpstr>ARches</vt:lpstr>
      <vt:lpstr>Deltas in Fingerprints  </vt:lpstr>
      <vt:lpstr>Ridge Characteristics:  Minutiae</vt:lpstr>
      <vt:lpstr>Minutiae Details  in Fingerprints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Fingerprint Facts</dc:title>
  <dc:creator>Windows User</dc:creator>
  <cp:lastModifiedBy>Delacy, Maureen</cp:lastModifiedBy>
  <cp:revision>43</cp:revision>
  <dcterms:created xsi:type="dcterms:W3CDTF">2018-01-10T21:52:21Z</dcterms:created>
  <dcterms:modified xsi:type="dcterms:W3CDTF">2021-08-06T18:14:16Z</dcterms:modified>
</cp:coreProperties>
</file>